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2" r:id="rId4"/>
    <p:sldId id="262" r:id="rId5"/>
    <p:sldId id="263" r:id="rId6"/>
    <p:sldId id="271" r:id="rId7"/>
    <p:sldId id="258" r:id="rId8"/>
    <p:sldId id="268" r:id="rId9"/>
    <p:sldId id="269" r:id="rId10"/>
    <p:sldId id="266" r:id="rId11"/>
    <p:sldId id="267" r:id="rId12"/>
    <p:sldId id="270" r:id="rId13"/>
    <p:sldId id="264" r:id="rId14"/>
    <p:sldId id="260" r:id="rId15"/>
    <p:sldId id="273" r:id="rId16"/>
    <p:sldId id="27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E7CE"/>
    <a:srgbClr val="44546A"/>
    <a:srgbClr val="CCDA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788151-927A-41CF-92D5-E31D3A62C794}" type="datetimeFigureOut">
              <a:rPr lang="en-GB" smtClean="0"/>
              <a:t>11/09/2023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42C81A-D15C-4D93-A47B-C5CA403B7C59}" type="slidenum">
              <a:rPr lang="en-GB" smtClean="0"/>
              <a:t>‹#›</a:t>
            </a:fld>
            <a:endParaRPr lang="en-GB"/>
          </a:p>
        </p:txBody>
      </p:sp>
    </p:spTree>
    <p:extLst>
      <p:ext uri="{BB962C8B-B14F-4D97-AF65-F5344CB8AC3E}">
        <p14:creationId xmlns:p14="http://schemas.microsoft.com/office/powerpoint/2010/main" val="121600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42C81A-D15C-4D93-A47B-C5CA403B7C59}" type="slidenum">
              <a:rPr lang="en-GB" smtClean="0"/>
              <a:t>4</a:t>
            </a:fld>
            <a:endParaRPr lang="en-GB"/>
          </a:p>
        </p:txBody>
      </p:sp>
    </p:spTree>
    <p:extLst>
      <p:ext uri="{BB962C8B-B14F-4D97-AF65-F5344CB8AC3E}">
        <p14:creationId xmlns:p14="http://schemas.microsoft.com/office/powerpoint/2010/main" val="1294065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8D80C-197E-4251-A6B9-A5569CC71B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2F2E45-BBAF-436C-8CFD-A474C5E795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1B566-2D51-4A36-A517-5A52750D9B2A}"/>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A4D2E35E-9C63-42E0-8461-B45B900C15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FE7631-5088-46D2-823D-4BD97A1B0E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484679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995B4-24B9-4725-8C3D-A2E188B3BD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1A888A-495C-480D-BFAD-37EF06D2B3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D5B7FD-E048-4235-8F21-EC09DB21ADD8}"/>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304C8432-6DBA-4357-BB0B-0D89791392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70169F-89B4-462B-BEFC-3F1446F31702}"/>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033153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7A24F-0B42-434B-9A08-1293F0071A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4A464E-EB90-4877-B9C9-28C05B9F31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BFF3DD-D223-47B0-89C0-C7546FE88715}"/>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8B5EA842-B98C-4DC3-A523-32BE75261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63CB90-EDDB-4877-8E0B-3A6C3E92DB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40552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55E-2221-4EA1-BB5F-610DEFC8F2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873311-400A-42D6-B74C-BDE9EDEFC3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B637D5-6926-41D2-85B2-07060C30C6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21344B-4749-427F-B26B-F022D3B0928A}"/>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6" name="Footer Placeholder 5">
            <a:extLst>
              <a:ext uri="{FF2B5EF4-FFF2-40B4-BE49-F238E27FC236}">
                <a16:creationId xmlns:a16="http://schemas.microsoft.com/office/drawing/2014/main" id="{72FDFEB9-53BD-4D94-9C9F-59F216C4BB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49FC0C-3D41-440B-9605-1B1A081D36D1}"/>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756926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D5DB7-99C8-4B80-93B1-419A893CDA3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F6BAB4-5826-46D5-9B31-6228B97C18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7AE0EA-937F-4976-B69E-8E476A17111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3E74A0-9EEF-473E-9FFE-7DB6F915B3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9448C0-CF9B-417A-A913-23FF26E62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1A7EC3-B39B-4760-9377-252065444EFF}"/>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8" name="Footer Placeholder 7">
            <a:extLst>
              <a:ext uri="{FF2B5EF4-FFF2-40B4-BE49-F238E27FC236}">
                <a16:creationId xmlns:a16="http://schemas.microsoft.com/office/drawing/2014/main" id="{A26DA2EE-6E51-4514-A726-47D5016FD9B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DCE6E2-BCA0-46E6-BDEB-FFFD4800453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31957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093EC-A6FD-4AA3-8C20-708AC35BB5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8CA751-67DE-4564-BA7C-8097BF3EA546}"/>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4" name="Footer Placeholder 3">
            <a:extLst>
              <a:ext uri="{FF2B5EF4-FFF2-40B4-BE49-F238E27FC236}">
                <a16:creationId xmlns:a16="http://schemas.microsoft.com/office/drawing/2014/main" id="{9A4ADE8F-764E-487D-BD54-D6498D622BE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7421FE-7859-4D97-AD0A-9B4BF92F3A4A}"/>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115011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0EC776-8151-4822-ABA8-0F575C50A848}"/>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3" name="Footer Placeholder 2">
            <a:extLst>
              <a:ext uri="{FF2B5EF4-FFF2-40B4-BE49-F238E27FC236}">
                <a16:creationId xmlns:a16="http://schemas.microsoft.com/office/drawing/2014/main" id="{040EEFE9-81AD-4E28-A343-1EE6F26950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C07220-CA63-4823-BEA0-4C639CFEF82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047844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4C49D-91CD-44AE-9ACE-2E0AE19E99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6C606A4-65C2-4DD6-BA2F-2A5E0505B0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3391DB-9FD6-4FF0-B98F-ADEB1532D0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859EF-F76A-4B2D-97B3-1763D114C4EC}"/>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6" name="Footer Placeholder 5">
            <a:extLst>
              <a:ext uri="{FF2B5EF4-FFF2-40B4-BE49-F238E27FC236}">
                <a16:creationId xmlns:a16="http://schemas.microsoft.com/office/drawing/2014/main" id="{B519A57F-FAE2-415E-B872-F21006B944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C240B7-B31B-4633-8997-2FA66776E1AC}"/>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938264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F7D94-3701-4C08-B348-546022AA77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4BB923-E6BB-4235-AD45-6EF0001E9B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23E103-4EB2-4916-9243-8F44F0531C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2F3D33-C439-4F08-8563-E3A44F57A5F7}"/>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6" name="Footer Placeholder 5">
            <a:extLst>
              <a:ext uri="{FF2B5EF4-FFF2-40B4-BE49-F238E27FC236}">
                <a16:creationId xmlns:a16="http://schemas.microsoft.com/office/drawing/2014/main" id="{8EA56D4C-32EF-43E5-B8AF-13EDBBAA08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AC95CE-6489-430C-A29F-782F2B63A8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550002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C09B9-272F-40FF-B9F8-55FD5C72D9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2A07BD-BD88-4395-BD50-76CBDCD91B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A67C38-8C4C-4997-A9C7-C7A8ED4A77AA}"/>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042ED6F9-7AA1-4CD8-A412-1F1861910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92C52-1EDB-4859-9343-E649206E4AD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256702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C716D4-03E6-498D-8E3B-434875FF38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55F709-EA3C-41FC-9A0D-76CB8B4627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312BEF-CDA1-4DF8-8134-C316DDE23E83}"/>
              </a:ext>
            </a:extLst>
          </p:cNvPr>
          <p:cNvSpPr>
            <a:spLocks noGrp="1"/>
          </p:cNvSpPr>
          <p:nvPr>
            <p:ph type="dt" sz="half" idx="10"/>
          </p:nvPr>
        </p:nvSpPr>
        <p:spPr/>
        <p:txBody>
          <a:body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BD07C33B-03AF-4DEF-A4BF-B7D834B6C4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01D9D7-E944-45DE-A944-AE892FEB6D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9142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E27B57-DF81-4B82-B7D4-7F6D79A7C8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ACE005-BE73-4C35-9259-170326044E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4633AF-0EBC-4122-85A7-05EFBE66D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96B86-961D-4C87-80C6-263A2BAD9A29}" type="datetimeFigureOut">
              <a:rPr lang="en-GB" smtClean="0"/>
              <a:t>11/09/2023</a:t>
            </a:fld>
            <a:endParaRPr lang="en-GB"/>
          </a:p>
        </p:txBody>
      </p:sp>
      <p:sp>
        <p:nvSpPr>
          <p:cNvPr id="5" name="Footer Placeholder 4">
            <a:extLst>
              <a:ext uri="{FF2B5EF4-FFF2-40B4-BE49-F238E27FC236}">
                <a16:creationId xmlns:a16="http://schemas.microsoft.com/office/drawing/2014/main" id="{79C268FD-5BA6-4B1B-B38F-EFE5883B7D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FDE8E0-88C7-4C64-9278-BEBEA1E0BB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ACB369-F4AD-404D-8FCE-6AE36F054977}" type="slidenum">
              <a:rPr lang="en-GB" smtClean="0"/>
              <a:t>‹#›</a:t>
            </a:fld>
            <a:endParaRPr lang="en-GB"/>
          </a:p>
        </p:txBody>
      </p:sp>
    </p:spTree>
    <p:extLst>
      <p:ext uri="{BB962C8B-B14F-4D97-AF65-F5344CB8AC3E}">
        <p14:creationId xmlns:p14="http://schemas.microsoft.com/office/powerpoint/2010/main" val="3835870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hyperlink" Target="https://www.winkleigh.devon.sch.uk/school-life/class-structure/year-4" TargetMode="Externa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hyperlink" Target="https://www.winkleigh.devon.sch.uk/page/?title=Our+Curriculum+in+Detail&amp;pid=191"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53">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55">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2" name="Group 57">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985"/>
            <a:chExt cx="9772765" cy="6858000"/>
          </a:xfrm>
        </p:grpSpPr>
        <p:sp>
          <p:nvSpPr>
            <p:cNvPr id="73" name="Freeform: Shape 58">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4" name="Freeform: Shape 59">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5" name="Freeform: Shape 60">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6" name="Freeform: Shape 61">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3" name="Freeform: Shape 62">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77" name="Freeform: Shape 63">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8" name="Freeform: Shape 64">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3332077" y="1209931"/>
            <a:ext cx="5539165" cy="2310312"/>
          </a:xfrm>
        </p:spPr>
        <p:txBody>
          <a:bodyPr>
            <a:normAutofit/>
          </a:bodyPr>
          <a:lstStyle/>
          <a:p>
            <a:r>
              <a:rPr lang="en-GB" sz="5200" u="sng" dirty="0">
                <a:solidFill>
                  <a:schemeClr val="tx2"/>
                </a:solidFill>
                <a:latin typeface="Twinkl Cursive Looped" panose="02000000000000000000" pitchFamily="2" charset="0"/>
              </a:rPr>
              <a:t>Year Four </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Welcome meeting</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2023-2024 </a:t>
            </a:r>
          </a:p>
        </p:txBody>
      </p:sp>
      <p:pic>
        <p:nvPicPr>
          <p:cNvPr id="4" name="Picture 3">
            <a:extLst>
              <a:ext uri="{FF2B5EF4-FFF2-40B4-BE49-F238E27FC236}">
                <a16:creationId xmlns:a16="http://schemas.microsoft.com/office/drawing/2014/main" id="{B01D34D0-53EE-6074-A9C8-0C3783C2A2C3}"/>
              </a:ext>
            </a:extLst>
          </p:cNvPr>
          <p:cNvPicPr>
            <a:picLocks noChangeAspect="1"/>
          </p:cNvPicPr>
          <p:nvPr/>
        </p:nvPicPr>
        <p:blipFill>
          <a:blip r:embed="rId2"/>
          <a:stretch>
            <a:fillRect/>
          </a:stretch>
        </p:blipFill>
        <p:spPr>
          <a:xfrm>
            <a:off x="4454312" y="3761501"/>
            <a:ext cx="3283070" cy="2855240"/>
          </a:xfrm>
          <a:prstGeom prst="rect">
            <a:avLst/>
          </a:prstGeom>
        </p:spPr>
      </p:pic>
    </p:spTree>
    <p:extLst>
      <p:ext uri="{BB962C8B-B14F-4D97-AF65-F5344CB8AC3E}">
        <p14:creationId xmlns:p14="http://schemas.microsoft.com/office/powerpoint/2010/main" val="2556353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Daily routines</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School gate is open from 8:45 to 8:55</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Children will have a </a:t>
            </a:r>
            <a:r>
              <a:rPr lang="en-US" sz="2400" dirty="0" err="1">
                <a:solidFill>
                  <a:schemeClr val="tx2"/>
                </a:solidFill>
                <a:latin typeface="Twinkl Cursive Looped" panose="02000000000000000000" pitchFamily="2" charset="0"/>
                <a:ea typeface="+mn-ea"/>
                <a:cs typeface="+mn-cs"/>
              </a:rPr>
              <a:t>rota</a:t>
            </a:r>
            <a:r>
              <a:rPr lang="en-US" sz="2400" dirty="0">
                <a:solidFill>
                  <a:schemeClr val="tx2"/>
                </a:solidFill>
                <a:latin typeface="Twinkl Cursive Looped" panose="02000000000000000000" pitchFamily="2" charset="0"/>
                <a:ea typeface="+mn-ea"/>
                <a:cs typeface="+mn-cs"/>
              </a:rPr>
              <a:t> of responsibilities to carry out in the mornings before registration.</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Morning task when children get into the classroom</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Break time at 10:30 </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Lunch time at 12:00</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End of day: all children leave school at 3:30pm except for those on the bus  </a:t>
            </a:r>
          </a:p>
        </p:txBody>
      </p:sp>
      <p:grpSp>
        <p:nvGrpSpPr>
          <p:cNvPr id="28" name="Group 27">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CB3BA0E3-2D8E-59B6-FDB7-048BB8FFE81A}"/>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909308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Attendance</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vital that children arrive at school ready to learn at 9am every morning.</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disruptive to their learning and others in the class if they are late.</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All of our subjects are taught in sequences of learning and missing any part of the carefully structured sequence could lead to gaps in their understanding.</a:t>
            </a:r>
          </a:p>
        </p:txBody>
      </p:sp>
      <p:grpSp>
        <p:nvGrpSpPr>
          <p:cNvPr id="28" name="Group 27">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358630" y="1632474"/>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CB3BA0E3-2D8E-59B6-FDB7-048BB8FFE81A}"/>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413855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9">
            <a:extLst>
              <a:ext uri="{FF2B5EF4-FFF2-40B4-BE49-F238E27FC236}">
                <a16:creationId xmlns:a16="http://schemas.microsoft.com/office/drawing/2014/main" id="{643A7A40-1AE6-4218-A8E0-8248174A5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1">
            <a:extLst>
              <a:ext uri="{FF2B5EF4-FFF2-40B4-BE49-F238E27FC236}">
                <a16:creationId xmlns:a16="http://schemas.microsoft.com/office/drawing/2014/main" id="{BD8AB40A-4374-4897-B5EE-9F8913476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33">
            <a:extLst>
              <a:ext uri="{FF2B5EF4-FFF2-40B4-BE49-F238E27FC236}">
                <a16:creationId xmlns:a16="http://schemas.microsoft.com/office/drawing/2014/main" id="{2783379C-045E-4010-ABDC-A270A0AA10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flipH="1">
            <a:off x="-176401" y="170308"/>
            <a:ext cx="2514948" cy="2174333"/>
            <a:chOff x="-305" y="-4155"/>
            <a:chExt cx="2514948" cy="2174333"/>
          </a:xfrm>
        </p:grpSpPr>
        <p:sp>
          <p:nvSpPr>
            <p:cNvPr id="47" name="Freeform: Shape 34">
              <a:extLst>
                <a:ext uri="{FF2B5EF4-FFF2-40B4-BE49-F238E27FC236}">
                  <a16:creationId xmlns:a16="http://schemas.microsoft.com/office/drawing/2014/main" id="{0B0AB1BF-11AE-4CFF-85EC-E51DBD316A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35">
              <a:extLst>
                <a:ext uri="{FF2B5EF4-FFF2-40B4-BE49-F238E27FC236}">
                  <a16:creationId xmlns:a16="http://schemas.microsoft.com/office/drawing/2014/main" id="{526548A0-953E-4FBA-97A5-592ACAF42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36">
              <a:extLst>
                <a:ext uri="{FF2B5EF4-FFF2-40B4-BE49-F238E27FC236}">
                  <a16:creationId xmlns:a16="http://schemas.microsoft.com/office/drawing/2014/main" id="{F84FA27B-CD1F-421B-BB4F-B141F02FF4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8" name="Freeform: Shape 37">
              <a:extLst>
                <a:ext uri="{FF2B5EF4-FFF2-40B4-BE49-F238E27FC236}">
                  <a16:creationId xmlns:a16="http://schemas.microsoft.com/office/drawing/2014/main" id="{3CDBD6AB-1AC7-4807-9C34-01139BB7C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0" name="Group 39">
            <a:extLst>
              <a:ext uri="{FF2B5EF4-FFF2-40B4-BE49-F238E27FC236}">
                <a16:creationId xmlns:a16="http://schemas.microsoft.com/office/drawing/2014/main" id="{F5FDDF18-F156-4D2D-82C6-F55008E338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130553" y="4560734"/>
            <a:ext cx="3061446" cy="2297265"/>
            <a:chOff x="-305" y="-1"/>
            <a:chExt cx="3832880" cy="2876136"/>
          </a:xfrm>
        </p:grpSpPr>
        <p:sp>
          <p:nvSpPr>
            <p:cNvPr id="41" name="Freeform: Shape 40">
              <a:extLst>
                <a:ext uri="{FF2B5EF4-FFF2-40B4-BE49-F238E27FC236}">
                  <a16:creationId xmlns:a16="http://schemas.microsoft.com/office/drawing/2014/main" id="{3822C29E-FFDD-45BC-A286-9C00C8E2D2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C9E2381D-1763-4D42-A3A2-B2345DD35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eeform: Shape 42">
              <a:extLst>
                <a:ext uri="{FF2B5EF4-FFF2-40B4-BE49-F238E27FC236}">
                  <a16:creationId xmlns:a16="http://schemas.microsoft.com/office/drawing/2014/main" id="{D2A622D5-9532-4E0C-B9A8-DAEDD46462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43">
              <a:extLst>
                <a:ext uri="{FF2B5EF4-FFF2-40B4-BE49-F238E27FC236}">
                  <a16:creationId xmlns:a16="http://schemas.microsoft.com/office/drawing/2014/main" id="{5C0ABE88-5ADF-4A31-8505-78968DBB5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4" name="Picture 3">
            <a:extLst>
              <a:ext uri="{FF2B5EF4-FFF2-40B4-BE49-F238E27FC236}">
                <a16:creationId xmlns:a16="http://schemas.microsoft.com/office/drawing/2014/main" id="{E9F8EB0C-FEE0-BC1A-BFA0-5304EBF6DDF8}"/>
              </a:ext>
            </a:extLst>
          </p:cNvPr>
          <p:cNvPicPr>
            <a:picLocks noChangeAspect="1"/>
          </p:cNvPicPr>
          <p:nvPr/>
        </p:nvPicPr>
        <p:blipFill>
          <a:blip r:embed="rId3"/>
          <a:stretch>
            <a:fillRect/>
          </a:stretch>
        </p:blipFill>
        <p:spPr>
          <a:xfrm>
            <a:off x="723456" y="200024"/>
            <a:ext cx="10745088" cy="6457952"/>
          </a:xfrm>
          <a:prstGeom prst="rect">
            <a:avLst/>
          </a:prstGeom>
        </p:spPr>
      </p:pic>
    </p:spTree>
    <p:extLst>
      <p:ext uri="{BB962C8B-B14F-4D97-AF65-F5344CB8AC3E}">
        <p14:creationId xmlns:p14="http://schemas.microsoft.com/office/powerpoint/2010/main" val="169842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96613" y="420525"/>
            <a:ext cx="9833548" cy="988047"/>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PE</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2087467"/>
            <a:ext cx="9833548" cy="4233992"/>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The children will have PE on </a:t>
            </a:r>
            <a:r>
              <a:rPr lang="en-US" sz="2400" b="1" dirty="0">
                <a:solidFill>
                  <a:schemeClr val="tx2"/>
                </a:solidFill>
                <a:latin typeface="Twinkl Cursive Looped" panose="02000000000000000000" pitchFamily="2" charset="0"/>
                <a:ea typeface="+mn-ea"/>
                <a:cs typeface="+mn-cs"/>
              </a:rPr>
              <a:t>Wednesday</a:t>
            </a:r>
            <a:r>
              <a:rPr lang="en-US" sz="2400" dirty="0">
                <a:solidFill>
                  <a:schemeClr val="tx2"/>
                </a:solidFill>
                <a:latin typeface="Twinkl Cursive Looped" panose="02000000000000000000" pitchFamily="2" charset="0"/>
                <a:ea typeface="+mn-ea"/>
                <a:cs typeface="+mn-cs"/>
              </a:rPr>
              <a:t> and </a:t>
            </a:r>
            <a:r>
              <a:rPr lang="en-US" sz="2400" b="1" dirty="0">
                <a:solidFill>
                  <a:schemeClr val="tx2"/>
                </a:solidFill>
                <a:latin typeface="Twinkl Cursive Looped" panose="02000000000000000000" pitchFamily="2" charset="0"/>
                <a:ea typeface="+mn-ea"/>
                <a:cs typeface="+mn-cs"/>
              </a:rPr>
              <a:t>Thursday</a:t>
            </a:r>
            <a:r>
              <a:rPr lang="en-US" sz="2400" dirty="0">
                <a:solidFill>
                  <a:schemeClr val="tx2"/>
                </a:solidFill>
                <a:latin typeface="Twinkl Cursive Looped" panose="02000000000000000000" pitchFamily="2" charset="0"/>
                <a:ea typeface="+mn-ea"/>
                <a:cs typeface="+mn-cs"/>
              </a:rPr>
              <a:t> afternoons.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can they wear full PE kit on these days: </a:t>
            </a:r>
            <a:r>
              <a:rPr lang="en-GB" sz="2400" dirty="0">
                <a:solidFill>
                  <a:srgbClr val="44546A"/>
                </a:solidFill>
                <a:latin typeface="Twinkl Cursive Looped" panose="02000000000000000000" pitchFamily="2" charset="0"/>
                <a:ea typeface="+mn-ea"/>
                <a:cs typeface="+mn-cs"/>
              </a:rPr>
              <a:t>navy blue or plain black hoodie/sweatshirt, plain navy or black shorts/joggers, a plain white t-shirt and black trainers. </a:t>
            </a:r>
          </a:p>
          <a:p>
            <a:pPr indent="-228600" algn="l">
              <a:spcAft>
                <a:spcPts val="600"/>
              </a:spcAft>
              <a:buFont typeface="Arial" panose="020B0604020202020204" pitchFamily="34" charset="0"/>
              <a:buChar char="•"/>
            </a:pPr>
            <a:endParaRPr lang="en-GB" sz="2400" dirty="0">
              <a:solidFill>
                <a:srgbClr val="44546A"/>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PE hoodies are only to be worn on these PE days as not as part of our full school uniform. </a:t>
            </a:r>
          </a:p>
          <a:p>
            <a:pPr indent="-228600" algn="l">
              <a:spcAft>
                <a:spcPts val="600"/>
              </a:spcAft>
              <a:buFont typeface="Arial" panose="020B0604020202020204" pitchFamily="34" charset="0"/>
              <a:buChar char="•"/>
            </a:pPr>
            <a:endParaRPr lang="en-GB" sz="2400" dirty="0">
              <a:solidFill>
                <a:srgbClr val="44546A"/>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Children will be using the running track every day so will need to wear appropriate footwear for them to participate in this. </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DFE8539D-1FBC-D78A-D2F4-7B8998A6CD08}"/>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145432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67430" y="420525"/>
            <a:ext cx="9833548" cy="988047"/>
          </a:xfrm>
        </p:spPr>
        <p:txBody>
          <a:bodyPr vert="horz" lIns="91440" tIns="45720" rIns="91440" bIns="45720" rtlCol="0" anchor="b">
            <a:normAutofit/>
          </a:bodyPr>
          <a:lstStyle/>
          <a:p>
            <a:r>
              <a:rPr lang="en-US" sz="4800" u="sng" dirty="0">
                <a:solidFill>
                  <a:schemeClr val="tx2"/>
                </a:solidFill>
                <a:latin typeface="Twinkl Cursive Looped" panose="02000000000000000000" pitchFamily="2" charset="0"/>
              </a:rPr>
              <a:t>Cooperative Learning</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1444592"/>
            <a:ext cx="9833548" cy="4992883"/>
          </a:xfrm>
          <a:prstGeom prst="rect">
            <a:avLst/>
          </a:prstGeom>
        </p:spPr>
        <p:txBody>
          <a:bodyPr vert="horz" lIns="91440" tIns="45720" rIns="91440" bIns="45720" rtlCol="0">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 children will be experiencing their learning in groups of four.</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These groups are carefully considered and will be the same for an entire half term. This means that they will be part of six ‘teams’ during this year.</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One of the ideas behind this strategy is to teach children to collaborate, negotiate and succeed whilst working with any of their classmates.</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Due to the nature of cooperative learning, these relationships can take time to establish and, as a school, we do not change these groups.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We often find that the most effective collaborative partnerships occur when children are not in the same social circles!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With reference to children’s relationships, it is normal for children to fall out with their peers – and then to make up. This is an essential part of growing up and being part of a community.</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DFE8539D-1FBC-D78A-D2F4-7B8998A6CD08}"/>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399970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Home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4128" y="1741251"/>
            <a:ext cx="10087984"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solidFill>
                  <a:schemeClr val="tx2"/>
                </a:solidFill>
                <a:latin typeface="Twinkl Cursive Looped" panose="02000000000000000000" pitchFamily="2" charset="0"/>
                <a:ea typeface="+mn-ea"/>
                <a:cs typeface="+mn-cs"/>
              </a:rPr>
              <a:t>Spelling</a:t>
            </a:r>
          </a:p>
          <a:p>
            <a:pPr algn="l">
              <a:spcAft>
                <a:spcPts val="600"/>
              </a:spcAft>
            </a:pPr>
            <a:r>
              <a:rPr lang="en-US" sz="2400" dirty="0">
                <a:solidFill>
                  <a:schemeClr val="tx2"/>
                </a:solidFill>
                <a:latin typeface="Twinkl Cursive Looped" panose="02000000000000000000" pitchFamily="2" charset="0"/>
                <a:ea typeface="+mn-ea"/>
                <a:cs typeface="+mn-cs"/>
              </a:rPr>
              <a:t>Weekly spellings will be tested every Friday and will be sent home via email.</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Reading</a:t>
            </a:r>
            <a:r>
              <a:rPr lang="en-US" sz="2400" dirty="0">
                <a:solidFill>
                  <a:schemeClr val="tx2"/>
                </a:solidFill>
                <a:latin typeface="Twinkl Cursive Looped" panose="02000000000000000000" pitchFamily="2" charset="0"/>
                <a:ea typeface="+mn-ea"/>
                <a:cs typeface="+mn-cs"/>
              </a:rPr>
              <a:t> </a:t>
            </a:r>
          </a:p>
          <a:p>
            <a:pPr algn="l">
              <a:spcAft>
                <a:spcPts val="600"/>
              </a:spcAft>
            </a:pPr>
            <a:r>
              <a:rPr lang="en-US" sz="2400" dirty="0">
                <a:solidFill>
                  <a:schemeClr val="tx2"/>
                </a:solidFill>
                <a:latin typeface="Twinkl Cursive Looped" panose="02000000000000000000" pitchFamily="2" charset="0"/>
                <a:ea typeface="+mn-ea"/>
                <a:cs typeface="+mn-cs"/>
              </a:rPr>
              <a:t>The expectation is that Year 4 children are reading </a:t>
            </a:r>
            <a:r>
              <a:rPr lang="en-US" sz="2400" b="1" dirty="0">
                <a:solidFill>
                  <a:schemeClr val="tx2"/>
                </a:solidFill>
                <a:latin typeface="Twinkl Cursive Looped" panose="02000000000000000000" pitchFamily="2" charset="0"/>
                <a:ea typeface="+mn-ea"/>
                <a:cs typeface="+mn-cs"/>
              </a:rPr>
              <a:t>at least</a:t>
            </a:r>
            <a:r>
              <a:rPr lang="en-US" sz="2400" dirty="0">
                <a:solidFill>
                  <a:schemeClr val="tx2"/>
                </a:solidFill>
                <a:latin typeface="Twinkl Cursive Looped" panose="02000000000000000000" pitchFamily="2" charset="0"/>
                <a:ea typeface="+mn-ea"/>
                <a:cs typeface="+mn-cs"/>
              </a:rPr>
              <a:t> three times as week.</a:t>
            </a:r>
          </a:p>
          <a:p>
            <a:pPr algn="l">
              <a:spcAft>
                <a:spcPts val="600"/>
              </a:spcAft>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Times tables</a:t>
            </a:r>
          </a:p>
          <a:p>
            <a:pPr algn="l">
              <a:spcAft>
                <a:spcPts val="600"/>
              </a:spcAft>
            </a:pPr>
            <a:r>
              <a:rPr lang="en-US" sz="2400" dirty="0">
                <a:solidFill>
                  <a:schemeClr val="tx2"/>
                </a:solidFill>
                <a:latin typeface="Twinkl Cursive Looped" panose="02000000000000000000" pitchFamily="2" charset="0"/>
                <a:ea typeface="+mn-ea"/>
                <a:cs typeface="+mn-cs"/>
              </a:rPr>
              <a:t>Every Wednesday, the class will take part in the Around the World challenge.</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1312446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403650"/>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Times tables rock stars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pic>
        <p:nvPicPr>
          <p:cNvPr id="7" name="Picture 6">
            <a:extLst>
              <a:ext uri="{FF2B5EF4-FFF2-40B4-BE49-F238E27FC236}">
                <a16:creationId xmlns:a16="http://schemas.microsoft.com/office/drawing/2014/main" id="{F555E348-F517-C8DC-247D-67CAFCF8311E}"/>
              </a:ext>
            </a:extLst>
          </p:cNvPr>
          <p:cNvPicPr>
            <a:picLocks noChangeAspect="1"/>
          </p:cNvPicPr>
          <p:nvPr/>
        </p:nvPicPr>
        <p:blipFill>
          <a:blip r:embed="rId3"/>
          <a:stretch>
            <a:fillRect/>
          </a:stretch>
        </p:blipFill>
        <p:spPr>
          <a:xfrm>
            <a:off x="346522" y="2506969"/>
            <a:ext cx="2999580" cy="2389810"/>
          </a:xfrm>
          <a:prstGeom prst="rect">
            <a:avLst/>
          </a:prstGeom>
        </p:spPr>
      </p:pic>
      <p:sp>
        <p:nvSpPr>
          <p:cNvPr id="8" name="Title 1">
            <a:extLst>
              <a:ext uri="{FF2B5EF4-FFF2-40B4-BE49-F238E27FC236}">
                <a16:creationId xmlns:a16="http://schemas.microsoft.com/office/drawing/2014/main" id="{F8B4B0F8-2749-5779-7288-B5FB9DF871AE}"/>
              </a:ext>
            </a:extLst>
          </p:cNvPr>
          <p:cNvSpPr txBox="1">
            <a:spLocks/>
          </p:cNvSpPr>
          <p:nvPr/>
        </p:nvSpPr>
        <p:spPr>
          <a:xfrm>
            <a:off x="3662244" y="2466971"/>
            <a:ext cx="7939659"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Times tables will be updated along with the Around the World challenge.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Opportunities for children to challenge each other – the aim is to promote enjoyment for learning times tables.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spTree>
    <p:extLst>
      <p:ext uri="{BB962C8B-B14F-4D97-AF65-F5344CB8AC3E}">
        <p14:creationId xmlns:p14="http://schemas.microsoft.com/office/powerpoint/2010/main" val="3795834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403650"/>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Read theory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sp>
        <p:nvSpPr>
          <p:cNvPr id="8" name="Title 1">
            <a:extLst>
              <a:ext uri="{FF2B5EF4-FFF2-40B4-BE49-F238E27FC236}">
                <a16:creationId xmlns:a16="http://schemas.microsoft.com/office/drawing/2014/main" id="{F8B4B0F8-2749-5779-7288-B5FB9DF871AE}"/>
              </a:ext>
            </a:extLst>
          </p:cNvPr>
          <p:cNvSpPr txBox="1">
            <a:spLocks/>
          </p:cNvSpPr>
          <p:nvPr/>
        </p:nvSpPr>
        <p:spPr>
          <a:xfrm>
            <a:off x="1368371" y="2398664"/>
            <a:ext cx="9453933" cy="2972891"/>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Opportunity to practice reading </a:t>
            </a:r>
            <a:r>
              <a:rPr lang="en-US" sz="2400" b="1" dirty="0">
                <a:solidFill>
                  <a:schemeClr val="tx2"/>
                </a:solidFill>
                <a:latin typeface="Twinkl Cursive Looped" panose="02000000000000000000" pitchFamily="2" charset="0"/>
                <a:ea typeface="+mn-ea"/>
                <a:cs typeface="+mn-cs"/>
              </a:rPr>
              <a:t>comprehension</a:t>
            </a:r>
            <a:r>
              <a:rPr lang="en-US" sz="2400" dirty="0">
                <a:solidFill>
                  <a:schemeClr val="tx2"/>
                </a:solidFill>
                <a:latin typeface="Twinkl Cursive Looped" panose="02000000000000000000" pitchFamily="2" charset="0"/>
                <a:ea typeface="+mn-ea"/>
                <a:cs typeface="+mn-cs"/>
              </a:rPr>
              <a:t>. </a:t>
            </a:r>
          </a:p>
          <a:p>
            <a:pPr algn="l">
              <a:spcAft>
                <a:spcPts val="600"/>
              </a:spcAft>
            </a:pPr>
            <a:r>
              <a:rPr lang="en-US" sz="2400" dirty="0">
                <a:solidFill>
                  <a:schemeClr val="tx2"/>
                </a:solidFill>
                <a:latin typeface="Twinkl Cursive Looped" panose="02000000000000000000" pitchFamily="2" charset="0"/>
                <a:ea typeface="+mn-ea"/>
                <a:cs typeface="+mn-cs"/>
              </a:rPr>
              <a:t>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We will be encouraging children to answer questions carefully!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pic>
        <p:nvPicPr>
          <p:cNvPr id="4" name="Picture 3">
            <a:extLst>
              <a:ext uri="{FF2B5EF4-FFF2-40B4-BE49-F238E27FC236}">
                <a16:creationId xmlns:a16="http://schemas.microsoft.com/office/drawing/2014/main" id="{905DAC70-BE48-BC44-1461-5EFA4E9B04FB}"/>
              </a:ext>
            </a:extLst>
          </p:cNvPr>
          <p:cNvPicPr>
            <a:picLocks noChangeAspect="1"/>
          </p:cNvPicPr>
          <p:nvPr/>
        </p:nvPicPr>
        <p:blipFill>
          <a:blip r:embed="rId3"/>
          <a:stretch>
            <a:fillRect/>
          </a:stretch>
        </p:blipFill>
        <p:spPr>
          <a:xfrm>
            <a:off x="303628" y="5636179"/>
            <a:ext cx="3655962" cy="957197"/>
          </a:xfrm>
          <a:prstGeom prst="rect">
            <a:avLst/>
          </a:prstGeom>
        </p:spPr>
      </p:pic>
    </p:spTree>
    <p:extLst>
      <p:ext uri="{BB962C8B-B14F-4D97-AF65-F5344CB8AC3E}">
        <p14:creationId xmlns:p14="http://schemas.microsoft.com/office/powerpoint/2010/main" val="2160436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073" y="379223"/>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Celebrating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4E91E495-103A-578E-D3A9-65EE9BB81EAB}"/>
              </a:ext>
            </a:extLst>
          </p:cNvPr>
          <p:cNvPicPr>
            <a:picLocks noChangeAspect="1"/>
          </p:cNvPicPr>
          <p:nvPr/>
        </p:nvPicPr>
        <p:blipFill>
          <a:blip r:embed="rId2"/>
          <a:stretch>
            <a:fillRect/>
          </a:stretch>
        </p:blipFill>
        <p:spPr>
          <a:xfrm>
            <a:off x="10417411" y="1461"/>
            <a:ext cx="1781637" cy="1549465"/>
          </a:xfrm>
          <a:prstGeom prst="rect">
            <a:avLst/>
          </a:prstGeom>
        </p:spPr>
      </p:pic>
      <p:pic>
        <p:nvPicPr>
          <p:cNvPr id="6" name="Picture 5">
            <a:extLst>
              <a:ext uri="{FF2B5EF4-FFF2-40B4-BE49-F238E27FC236}">
                <a16:creationId xmlns:a16="http://schemas.microsoft.com/office/drawing/2014/main" id="{570B1B85-4849-B85F-3178-101A3716D5D1}"/>
              </a:ext>
            </a:extLst>
          </p:cNvPr>
          <p:cNvPicPr>
            <a:picLocks noChangeAspect="1"/>
          </p:cNvPicPr>
          <p:nvPr/>
        </p:nvPicPr>
        <p:blipFill>
          <a:blip r:embed="rId3"/>
          <a:stretch>
            <a:fillRect/>
          </a:stretch>
        </p:blipFill>
        <p:spPr>
          <a:xfrm>
            <a:off x="1261964" y="1521843"/>
            <a:ext cx="2541238" cy="3642620"/>
          </a:xfrm>
          <a:prstGeom prst="rect">
            <a:avLst/>
          </a:prstGeom>
        </p:spPr>
      </p:pic>
      <p:pic>
        <p:nvPicPr>
          <p:cNvPr id="10" name="Picture 9">
            <a:extLst>
              <a:ext uri="{FF2B5EF4-FFF2-40B4-BE49-F238E27FC236}">
                <a16:creationId xmlns:a16="http://schemas.microsoft.com/office/drawing/2014/main" id="{C0F8AB4B-32F2-6833-1942-2F494C711EBF}"/>
              </a:ext>
            </a:extLst>
          </p:cNvPr>
          <p:cNvPicPr>
            <a:picLocks noChangeAspect="1"/>
          </p:cNvPicPr>
          <p:nvPr/>
        </p:nvPicPr>
        <p:blipFill>
          <a:blip r:embed="rId4"/>
          <a:stretch>
            <a:fillRect/>
          </a:stretch>
        </p:blipFill>
        <p:spPr>
          <a:xfrm>
            <a:off x="4835244" y="1264939"/>
            <a:ext cx="2521206" cy="3623226"/>
          </a:xfrm>
          <a:prstGeom prst="rect">
            <a:avLst/>
          </a:prstGeom>
        </p:spPr>
      </p:pic>
      <p:pic>
        <p:nvPicPr>
          <p:cNvPr id="12" name="Picture 11">
            <a:extLst>
              <a:ext uri="{FF2B5EF4-FFF2-40B4-BE49-F238E27FC236}">
                <a16:creationId xmlns:a16="http://schemas.microsoft.com/office/drawing/2014/main" id="{28D04A63-D344-9238-8E13-0DBB986C9331}"/>
              </a:ext>
            </a:extLst>
          </p:cNvPr>
          <p:cNvPicPr>
            <a:picLocks noChangeAspect="1"/>
          </p:cNvPicPr>
          <p:nvPr/>
        </p:nvPicPr>
        <p:blipFill>
          <a:blip r:embed="rId5"/>
          <a:stretch>
            <a:fillRect/>
          </a:stretch>
        </p:blipFill>
        <p:spPr>
          <a:xfrm>
            <a:off x="8316845" y="1556021"/>
            <a:ext cx="2523318" cy="3623226"/>
          </a:xfrm>
          <a:prstGeom prst="rect">
            <a:avLst/>
          </a:prstGeom>
        </p:spPr>
      </p:pic>
      <p:pic>
        <p:nvPicPr>
          <p:cNvPr id="14" name="Picture 13">
            <a:extLst>
              <a:ext uri="{FF2B5EF4-FFF2-40B4-BE49-F238E27FC236}">
                <a16:creationId xmlns:a16="http://schemas.microsoft.com/office/drawing/2014/main" id="{99DACE20-A600-BC3E-DC87-A16A4524809B}"/>
              </a:ext>
            </a:extLst>
          </p:cNvPr>
          <p:cNvPicPr>
            <a:picLocks noChangeAspect="1"/>
          </p:cNvPicPr>
          <p:nvPr/>
        </p:nvPicPr>
        <p:blipFill>
          <a:blip r:embed="rId6"/>
          <a:stretch>
            <a:fillRect/>
          </a:stretch>
        </p:blipFill>
        <p:spPr>
          <a:xfrm>
            <a:off x="3471369" y="4477005"/>
            <a:ext cx="5876215" cy="2336090"/>
          </a:xfrm>
          <a:prstGeom prst="rect">
            <a:avLst/>
          </a:prstGeom>
        </p:spPr>
      </p:pic>
    </p:spTree>
    <p:extLst>
      <p:ext uri="{BB962C8B-B14F-4D97-AF65-F5344CB8AC3E}">
        <p14:creationId xmlns:p14="http://schemas.microsoft.com/office/powerpoint/2010/main" val="86501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Displays and </a:t>
            </a:r>
            <a:r>
              <a:rPr lang="en-US" sz="4800" u="sng" dirty="0">
                <a:solidFill>
                  <a:schemeClr val="tx2"/>
                </a:solidFill>
                <a:latin typeface="Twinkl Cursive Looped" panose="02000000000000000000" pitchFamily="2" charset="0"/>
              </a:rPr>
              <a:t>cover sheets</a:t>
            </a:r>
            <a:endParaRPr lang="en-US" sz="48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3847" y="1529415"/>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6" name="Picture 5">
            <a:extLst>
              <a:ext uri="{FF2B5EF4-FFF2-40B4-BE49-F238E27FC236}">
                <a16:creationId xmlns:a16="http://schemas.microsoft.com/office/drawing/2014/main" id="{532FE3D5-A27E-87B5-FE01-C79276AC0BC8}"/>
              </a:ext>
            </a:extLst>
          </p:cNvPr>
          <p:cNvPicPr>
            <a:picLocks noChangeAspect="1"/>
          </p:cNvPicPr>
          <p:nvPr/>
        </p:nvPicPr>
        <p:blipFill>
          <a:blip r:embed="rId2"/>
          <a:stretch>
            <a:fillRect/>
          </a:stretch>
        </p:blipFill>
        <p:spPr>
          <a:xfrm>
            <a:off x="4843145" y="2240812"/>
            <a:ext cx="5822010" cy="2848750"/>
          </a:xfrm>
          <a:prstGeom prst="rect">
            <a:avLst/>
          </a:prstGeom>
        </p:spPr>
      </p:pic>
      <p:pic>
        <p:nvPicPr>
          <p:cNvPr id="4" name="Picture 3">
            <a:extLst>
              <a:ext uri="{FF2B5EF4-FFF2-40B4-BE49-F238E27FC236}">
                <a16:creationId xmlns:a16="http://schemas.microsoft.com/office/drawing/2014/main" id="{64120AA1-33C0-E65F-DE6D-82F6A95777D9}"/>
              </a:ext>
            </a:extLst>
          </p:cNvPr>
          <p:cNvPicPr>
            <a:picLocks noChangeAspect="1"/>
          </p:cNvPicPr>
          <p:nvPr/>
        </p:nvPicPr>
        <p:blipFill>
          <a:blip r:embed="rId3"/>
          <a:stretch>
            <a:fillRect/>
          </a:stretch>
        </p:blipFill>
        <p:spPr>
          <a:xfrm>
            <a:off x="10417411" y="1461"/>
            <a:ext cx="1781637" cy="1549465"/>
          </a:xfrm>
          <a:prstGeom prst="rect">
            <a:avLst/>
          </a:prstGeom>
        </p:spPr>
      </p:pic>
      <p:pic>
        <p:nvPicPr>
          <p:cNvPr id="7" name="Picture 6">
            <a:extLst>
              <a:ext uri="{FF2B5EF4-FFF2-40B4-BE49-F238E27FC236}">
                <a16:creationId xmlns:a16="http://schemas.microsoft.com/office/drawing/2014/main" id="{D48AF9D8-14D7-1CD8-35B0-FD75ED9C1F21}"/>
              </a:ext>
            </a:extLst>
          </p:cNvPr>
          <p:cNvPicPr>
            <a:picLocks noChangeAspect="1"/>
          </p:cNvPicPr>
          <p:nvPr/>
        </p:nvPicPr>
        <p:blipFill>
          <a:blip r:embed="rId4"/>
          <a:stretch>
            <a:fillRect/>
          </a:stretch>
        </p:blipFill>
        <p:spPr>
          <a:xfrm>
            <a:off x="269956" y="1101818"/>
            <a:ext cx="3864300" cy="5557727"/>
          </a:xfrm>
          <a:prstGeom prst="rect">
            <a:avLst/>
          </a:prstGeom>
        </p:spPr>
      </p:pic>
      <p:sp>
        <p:nvSpPr>
          <p:cNvPr id="10" name="TextBox 9">
            <a:extLst>
              <a:ext uri="{FF2B5EF4-FFF2-40B4-BE49-F238E27FC236}">
                <a16:creationId xmlns:a16="http://schemas.microsoft.com/office/drawing/2014/main" id="{E96470E7-7A72-3E52-8F45-773B3D01800F}"/>
              </a:ext>
            </a:extLst>
          </p:cNvPr>
          <p:cNvSpPr txBox="1"/>
          <p:nvPr/>
        </p:nvSpPr>
        <p:spPr>
          <a:xfrm>
            <a:off x="4704578" y="5504919"/>
            <a:ext cx="7352303" cy="369332"/>
          </a:xfrm>
          <a:prstGeom prst="rect">
            <a:avLst/>
          </a:prstGeom>
          <a:noFill/>
        </p:spPr>
        <p:txBody>
          <a:bodyPr wrap="square">
            <a:spAutoFit/>
          </a:bodyPr>
          <a:lstStyle/>
          <a:p>
            <a:r>
              <a:rPr lang="en-GB" dirty="0">
                <a:hlinkClick r:id="rId5"/>
              </a:rPr>
              <a:t>https://www.winkleigh.devon.sch.uk/school-life/class-structure/year-4</a:t>
            </a:r>
            <a:endParaRPr lang="en-GB" dirty="0"/>
          </a:p>
        </p:txBody>
      </p:sp>
    </p:spTree>
    <p:extLst>
      <p:ext uri="{BB962C8B-B14F-4D97-AF65-F5344CB8AC3E}">
        <p14:creationId xmlns:p14="http://schemas.microsoft.com/office/powerpoint/2010/main" val="2097409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Curriculum map</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3847" y="1529415"/>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4" name="Picture 3">
            <a:extLst>
              <a:ext uri="{FF2B5EF4-FFF2-40B4-BE49-F238E27FC236}">
                <a16:creationId xmlns:a16="http://schemas.microsoft.com/office/drawing/2014/main" id="{64120AA1-33C0-E65F-DE6D-82F6A95777D9}"/>
              </a:ext>
            </a:extLst>
          </p:cNvPr>
          <p:cNvPicPr>
            <a:picLocks noChangeAspect="1"/>
          </p:cNvPicPr>
          <p:nvPr/>
        </p:nvPicPr>
        <p:blipFill>
          <a:blip r:embed="rId2"/>
          <a:stretch>
            <a:fillRect/>
          </a:stretch>
        </p:blipFill>
        <p:spPr>
          <a:xfrm>
            <a:off x="10417411" y="1461"/>
            <a:ext cx="1781637" cy="1549465"/>
          </a:xfrm>
          <a:prstGeom prst="rect">
            <a:avLst/>
          </a:prstGeom>
        </p:spPr>
      </p:pic>
      <p:sp>
        <p:nvSpPr>
          <p:cNvPr id="11" name="TextBox 10">
            <a:extLst>
              <a:ext uri="{FF2B5EF4-FFF2-40B4-BE49-F238E27FC236}">
                <a16:creationId xmlns:a16="http://schemas.microsoft.com/office/drawing/2014/main" id="{252092DC-0D5C-3A73-BB76-F0DFEFD268C7}"/>
              </a:ext>
            </a:extLst>
          </p:cNvPr>
          <p:cNvSpPr txBox="1"/>
          <p:nvPr/>
        </p:nvSpPr>
        <p:spPr>
          <a:xfrm>
            <a:off x="123839" y="6401112"/>
            <a:ext cx="9497505" cy="369332"/>
          </a:xfrm>
          <a:prstGeom prst="rect">
            <a:avLst/>
          </a:prstGeom>
          <a:noFill/>
        </p:spPr>
        <p:txBody>
          <a:bodyPr wrap="square">
            <a:spAutoFit/>
          </a:bodyPr>
          <a:lstStyle/>
          <a:p>
            <a:r>
              <a:rPr lang="en-GB" dirty="0">
                <a:hlinkClick r:id="rId3"/>
              </a:rPr>
              <a:t>https://www.winkleigh.devon.sch.uk/page/?title=Our+Curriculum+in+Detail&amp;pid=191</a:t>
            </a:r>
            <a:endParaRPr lang="en-GB" dirty="0"/>
          </a:p>
        </p:txBody>
      </p:sp>
      <p:pic>
        <p:nvPicPr>
          <p:cNvPr id="6" name="Picture 5">
            <a:extLst>
              <a:ext uri="{FF2B5EF4-FFF2-40B4-BE49-F238E27FC236}">
                <a16:creationId xmlns:a16="http://schemas.microsoft.com/office/drawing/2014/main" id="{AC80AA3D-2633-E415-7AD6-BA579B9487C7}"/>
              </a:ext>
            </a:extLst>
          </p:cNvPr>
          <p:cNvPicPr>
            <a:picLocks noChangeAspect="1"/>
          </p:cNvPicPr>
          <p:nvPr/>
        </p:nvPicPr>
        <p:blipFill>
          <a:blip r:embed="rId4"/>
          <a:stretch>
            <a:fillRect/>
          </a:stretch>
        </p:blipFill>
        <p:spPr>
          <a:xfrm>
            <a:off x="2078940" y="1061212"/>
            <a:ext cx="8033813" cy="5271054"/>
          </a:xfrm>
          <a:prstGeom prst="rect">
            <a:avLst/>
          </a:prstGeom>
        </p:spPr>
      </p:pic>
    </p:spTree>
    <p:extLst>
      <p:ext uri="{BB962C8B-B14F-4D97-AF65-F5344CB8AC3E}">
        <p14:creationId xmlns:p14="http://schemas.microsoft.com/office/powerpoint/2010/main" val="626434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Trips</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813103" y="1640193"/>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Autumn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This term we will be visiting The Eden Project in October.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755931" y="4835786"/>
            <a:ext cx="10981425"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Aft>
                <a:spcPts val="600"/>
              </a:spcAft>
            </a:pPr>
            <a:r>
              <a:rPr lang="en-GB" sz="3200" dirty="0">
                <a:solidFill>
                  <a:srgbClr val="44546A"/>
                </a:solidFill>
                <a:latin typeface="Twinkl Cursive Looped" panose="02000000000000000000" pitchFamily="2" charset="0"/>
              </a:rPr>
              <a:t>As well as these trips, we look forward to being invited to some sports activities and fixtures throughout the year.  </a:t>
            </a:r>
          </a:p>
        </p:txBody>
      </p:sp>
      <p:sp>
        <p:nvSpPr>
          <p:cNvPr id="6" name="Title 1">
            <a:extLst>
              <a:ext uri="{FF2B5EF4-FFF2-40B4-BE49-F238E27FC236}">
                <a16:creationId xmlns:a16="http://schemas.microsoft.com/office/drawing/2014/main" id="{AE994602-AE5A-1E9F-4578-25A9AD65D1F5}"/>
              </a:ext>
            </a:extLst>
          </p:cNvPr>
          <p:cNvSpPr txBox="1">
            <a:spLocks/>
          </p:cNvSpPr>
          <p:nvPr/>
        </p:nvSpPr>
        <p:spPr>
          <a:xfrm>
            <a:off x="8016961" y="1674584"/>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Summer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A visit to Haven Banks and a residential to Wildwood </a:t>
            </a:r>
            <a:r>
              <a:rPr lang="en-US" sz="2400" dirty="0" err="1">
                <a:latin typeface="Twinkl Cursive Looped" panose="02000000000000000000" pitchFamily="2" charset="0"/>
                <a:ea typeface="+mn-ea"/>
                <a:cs typeface="+mn-cs"/>
              </a:rPr>
              <a:t>Escot</a:t>
            </a:r>
            <a:r>
              <a:rPr lang="en-US" sz="2400" dirty="0">
                <a:latin typeface="Twinkl Cursive Looped" panose="02000000000000000000" pitchFamily="2" charset="0"/>
                <a:ea typeface="+mn-ea"/>
                <a:cs typeface="+mn-cs"/>
              </a:rPr>
              <a:t>.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pic>
        <p:nvPicPr>
          <p:cNvPr id="7" name="Picture 6">
            <a:extLst>
              <a:ext uri="{FF2B5EF4-FFF2-40B4-BE49-F238E27FC236}">
                <a16:creationId xmlns:a16="http://schemas.microsoft.com/office/drawing/2014/main" id="{4AA39A3C-A861-638E-792F-7E462B7F7EC3}"/>
              </a:ext>
            </a:extLst>
          </p:cNvPr>
          <p:cNvPicPr>
            <a:picLocks noChangeAspect="1"/>
          </p:cNvPicPr>
          <p:nvPr/>
        </p:nvPicPr>
        <p:blipFill>
          <a:blip r:embed="rId2"/>
          <a:stretch>
            <a:fillRect/>
          </a:stretch>
        </p:blipFill>
        <p:spPr>
          <a:xfrm>
            <a:off x="10417411" y="1461"/>
            <a:ext cx="1781637" cy="1549465"/>
          </a:xfrm>
          <a:prstGeom prst="rect">
            <a:avLst/>
          </a:prstGeom>
        </p:spPr>
      </p:pic>
      <p:sp>
        <p:nvSpPr>
          <p:cNvPr id="5" name="Title 1">
            <a:extLst>
              <a:ext uri="{FF2B5EF4-FFF2-40B4-BE49-F238E27FC236}">
                <a16:creationId xmlns:a16="http://schemas.microsoft.com/office/drawing/2014/main" id="{67AA030E-0A23-D7A6-0F34-11FDE2FA620A}"/>
              </a:ext>
            </a:extLst>
          </p:cNvPr>
          <p:cNvSpPr txBox="1">
            <a:spLocks/>
          </p:cNvSpPr>
          <p:nvPr/>
        </p:nvSpPr>
        <p:spPr>
          <a:xfrm>
            <a:off x="4434745" y="1640192"/>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Spring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We are hoping to have an in-school workshop from the Devon waste education </a:t>
            </a:r>
            <a:r>
              <a:rPr lang="en-US" sz="2400" dirty="0" err="1">
                <a:latin typeface="Twinkl Cursive Looped" panose="02000000000000000000" pitchFamily="2" charset="0"/>
                <a:ea typeface="+mn-ea"/>
                <a:cs typeface="+mn-cs"/>
              </a:rPr>
              <a:t>programme</a:t>
            </a:r>
            <a:r>
              <a:rPr lang="en-US" sz="2400" dirty="0">
                <a:latin typeface="Twinkl Cursive Looped" panose="02000000000000000000" pitchFamily="2" charset="0"/>
                <a:ea typeface="+mn-ea"/>
                <a:cs typeface="+mn-cs"/>
              </a:rPr>
              <a:t>. </a:t>
            </a:r>
            <a:endParaRPr lang="en-US" sz="2400" dirty="0">
              <a:solidFill>
                <a:schemeClr val="tx2"/>
              </a:solidFill>
              <a:latin typeface="Twinkl Cursive Looped" panose="02000000000000000000" pitchFamily="2" charset="0"/>
              <a:ea typeface="+mn-ea"/>
              <a:cs typeface="+mn-cs"/>
            </a:endParaRPr>
          </a:p>
        </p:txBody>
      </p:sp>
    </p:spTree>
    <p:extLst>
      <p:ext uri="{BB962C8B-B14F-4D97-AF65-F5344CB8AC3E}">
        <p14:creationId xmlns:p14="http://schemas.microsoft.com/office/powerpoint/2010/main" val="837317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Communication</a:t>
            </a:r>
            <a:r>
              <a:rPr lang="en-US" sz="3600" u="sng" kern="1200" dirty="0">
                <a:solidFill>
                  <a:schemeClr val="tx2"/>
                </a:solidFill>
                <a:latin typeface="+mj-lt"/>
                <a:ea typeface="+mj-ea"/>
                <a:cs typeface="+mj-cs"/>
              </a:rPr>
              <a:t>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2149813"/>
            <a:ext cx="9833548" cy="363713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If you have any questions about anything regarding your child, please do not hesitate to contact myself as the class teacher.</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email </a:t>
            </a:r>
            <a:r>
              <a:rPr lang="en-US" sz="2400" b="1" u="sng" dirty="0">
                <a:solidFill>
                  <a:schemeClr val="tx2"/>
                </a:solidFill>
                <a:latin typeface="Twinkl Cursive Looped" panose="02000000000000000000" pitchFamily="2" charset="0"/>
                <a:ea typeface="+mn-ea"/>
                <a:cs typeface="+mn-cs"/>
              </a:rPr>
              <a:t>admin@winkleigh.devon.sch.uk </a:t>
            </a:r>
            <a:r>
              <a:rPr lang="en-US" sz="2400" dirty="0">
                <a:solidFill>
                  <a:schemeClr val="tx2"/>
                </a:solidFill>
                <a:latin typeface="Twinkl Cursive Looped" panose="02000000000000000000" pitchFamily="2" charset="0"/>
                <a:ea typeface="+mn-ea"/>
                <a:cs typeface="+mn-cs"/>
              </a:rPr>
              <a:t>.We will always try to get a reply to you within 48 hours.</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As a school, we take allegations of bullying very seriously. Should you have a concern regarding this, speak to me straight away and a full investigation will be carried out.</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3964448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Online Safety</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2030117"/>
            <a:ext cx="9833548" cy="4236020"/>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After reading the government’s most recent Keeping Children Safe in Education document, alongside our training and experiences nationally,, we would ask you to be extra vigilant with your children’s online activities at home.</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We have received extra guidance regarding how we filter and monitor children’s internet usage whilst in school from the government.</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Online safety will continue to be taught as part of the ICT curriculum each term.</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6340825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977028" y="2103437"/>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Any questions?</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146325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4907</TotalTime>
  <Words>773</Words>
  <Application>Microsoft Office PowerPoint</Application>
  <PresentationFormat>Widescreen</PresentationFormat>
  <Paragraphs>84</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Twinkl Cursive Looped</vt:lpstr>
      <vt:lpstr>Office Theme</vt:lpstr>
      <vt:lpstr>Year Four  Welcome meeting 2023-2024 </vt:lpstr>
      <vt:lpstr>Daily routines</vt:lpstr>
      <vt:lpstr>Attendance</vt:lpstr>
      <vt:lpstr>PowerPoint Presentation</vt:lpstr>
      <vt:lpstr>PE</vt:lpstr>
      <vt:lpstr>Cooperative Learning</vt:lpstr>
      <vt:lpstr>Home learning </vt:lpstr>
      <vt:lpstr>Times tables rock stars </vt:lpstr>
      <vt:lpstr>Read theory </vt:lpstr>
      <vt:lpstr>Celebrating learning </vt:lpstr>
      <vt:lpstr>Displays and cover sheets</vt:lpstr>
      <vt:lpstr>Curriculum map</vt:lpstr>
      <vt:lpstr>Trips</vt:lpstr>
      <vt:lpstr>Communication </vt:lpstr>
      <vt:lpstr>Online Safety</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Four welcome meeting</dc:title>
  <dc:creator>Miss Mclean</dc:creator>
  <cp:lastModifiedBy>Charlotte McLean</cp:lastModifiedBy>
  <cp:revision>46</cp:revision>
  <dcterms:created xsi:type="dcterms:W3CDTF">2021-09-13T13:45:45Z</dcterms:created>
  <dcterms:modified xsi:type="dcterms:W3CDTF">2023-09-11T18:14:50Z</dcterms:modified>
</cp:coreProperties>
</file>